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9" r:id="rId3"/>
    <p:sldId id="260" r:id="rId4"/>
    <p:sldId id="263" r:id="rId5"/>
    <p:sldId id="257" r:id="rId6"/>
    <p:sldId id="264" r:id="rId7"/>
    <p:sldId id="261" r:id="rId8"/>
    <p:sldId id="265" r:id="rId9"/>
    <p:sldId id="262" r:id="rId10"/>
    <p:sldId id="25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20"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3F0E1EF-4C82-4879-BE77-79806182DA56}" type="datetimeFigureOut">
              <a:rPr lang="en-US" smtClean="0"/>
              <a:t>9/24/2018</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56AE421-7855-4FF2-8D2F-887534F7272E}"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4528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F0E1EF-4C82-4879-BE77-79806182DA56}"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AE421-7855-4FF2-8D2F-887534F7272E}" type="slidenum">
              <a:rPr lang="en-US" smtClean="0"/>
              <a:t>‹#›</a:t>
            </a:fld>
            <a:endParaRPr lang="en-US"/>
          </a:p>
        </p:txBody>
      </p:sp>
    </p:spTree>
    <p:extLst>
      <p:ext uri="{BB962C8B-B14F-4D97-AF65-F5344CB8AC3E}">
        <p14:creationId xmlns:p14="http://schemas.microsoft.com/office/powerpoint/2010/main" val="3822873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F0E1EF-4C82-4879-BE77-79806182DA56}"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AE421-7855-4FF2-8D2F-887534F7272E}" type="slidenum">
              <a:rPr lang="en-US" smtClean="0"/>
              <a:t>‹#›</a:t>
            </a:fld>
            <a:endParaRPr lang="en-US"/>
          </a:p>
        </p:txBody>
      </p:sp>
    </p:spTree>
    <p:extLst>
      <p:ext uri="{BB962C8B-B14F-4D97-AF65-F5344CB8AC3E}">
        <p14:creationId xmlns:p14="http://schemas.microsoft.com/office/powerpoint/2010/main" val="2504434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F0E1EF-4C82-4879-BE77-79806182DA56}"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AE421-7855-4FF2-8D2F-887534F7272E}" type="slidenum">
              <a:rPr lang="en-US" smtClean="0"/>
              <a:t>‹#›</a:t>
            </a:fld>
            <a:endParaRPr lang="en-US"/>
          </a:p>
        </p:txBody>
      </p:sp>
    </p:spTree>
    <p:extLst>
      <p:ext uri="{BB962C8B-B14F-4D97-AF65-F5344CB8AC3E}">
        <p14:creationId xmlns:p14="http://schemas.microsoft.com/office/powerpoint/2010/main" val="1490724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3F0E1EF-4C82-4879-BE77-79806182DA56}"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AE421-7855-4FF2-8D2F-887534F7272E}"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9275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F0E1EF-4C82-4879-BE77-79806182DA56}"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AE421-7855-4FF2-8D2F-887534F7272E}" type="slidenum">
              <a:rPr lang="en-US" smtClean="0"/>
              <a:t>‹#›</a:t>
            </a:fld>
            <a:endParaRPr lang="en-US"/>
          </a:p>
        </p:txBody>
      </p:sp>
    </p:spTree>
    <p:extLst>
      <p:ext uri="{BB962C8B-B14F-4D97-AF65-F5344CB8AC3E}">
        <p14:creationId xmlns:p14="http://schemas.microsoft.com/office/powerpoint/2010/main" val="341109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F0E1EF-4C82-4879-BE77-79806182DA56}" type="datetimeFigureOut">
              <a:rPr lang="en-US" smtClean="0"/>
              <a:t>9/24/2018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6AE421-7855-4FF2-8D2F-887534F7272E}" type="slidenum">
              <a:rPr lang="en-US" smtClean="0"/>
              <a:t>‹#›</a:t>
            </a:fld>
            <a:endParaRPr lang="en-US"/>
          </a:p>
        </p:txBody>
      </p:sp>
    </p:spTree>
    <p:extLst>
      <p:ext uri="{BB962C8B-B14F-4D97-AF65-F5344CB8AC3E}">
        <p14:creationId xmlns:p14="http://schemas.microsoft.com/office/powerpoint/2010/main" val="3573891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F0E1EF-4C82-4879-BE77-79806182DA56}" type="datetimeFigureOut">
              <a:rPr lang="en-US" smtClean="0"/>
              <a:t>9/24/2018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6AE421-7855-4FF2-8D2F-887534F7272E}" type="slidenum">
              <a:rPr lang="en-US" smtClean="0"/>
              <a:t>‹#›</a:t>
            </a:fld>
            <a:endParaRPr lang="en-US"/>
          </a:p>
        </p:txBody>
      </p:sp>
    </p:spTree>
    <p:extLst>
      <p:ext uri="{BB962C8B-B14F-4D97-AF65-F5344CB8AC3E}">
        <p14:creationId xmlns:p14="http://schemas.microsoft.com/office/powerpoint/2010/main" val="435405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F0E1EF-4C82-4879-BE77-79806182DA56}" type="datetimeFigureOut">
              <a:rPr lang="en-US" smtClean="0"/>
              <a:t>9/24/2018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6AE421-7855-4FF2-8D2F-887534F7272E}" type="slidenum">
              <a:rPr lang="en-US" smtClean="0"/>
              <a:t>‹#›</a:t>
            </a:fld>
            <a:endParaRPr lang="en-US"/>
          </a:p>
        </p:txBody>
      </p:sp>
    </p:spTree>
    <p:extLst>
      <p:ext uri="{BB962C8B-B14F-4D97-AF65-F5344CB8AC3E}">
        <p14:creationId xmlns:p14="http://schemas.microsoft.com/office/powerpoint/2010/main" val="2668403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3F0E1EF-4C82-4879-BE77-79806182DA56}"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AE421-7855-4FF2-8D2F-887534F7272E}" type="slidenum">
              <a:rPr lang="en-US" smtClean="0"/>
              <a:t>‹#›</a:t>
            </a:fld>
            <a:endParaRPr lang="en-US"/>
          </a:p>
        </p:txBody>
      </p:sp>
    </p:spTree>
    <p:extLst>
      <p:ext uri="{BB962C8B-B14F-4D97-AF65-F5344CB8AC3E}">
        <p14:creationId xmlns:p14="http://schemas.microsoft.com/office/powerpoint/2010/main" val="1369289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3F0E1EF-4C82-4879-BE77-79806182DA56}"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AE421-7855-4FF2-8D2F-887534F7272E}" type="slidenum">
              <a:rPr lang="en-US" smtClean="0"/>
              <a:t>‹#›</a:t>
            </a:fld>
            <a:endParaRPr lang="en-US"/>
          </a:p>
        </p:txBody>
      </p:sp>
    </p:spTree>
    <p:extLst>
      <p:ext uri="{BB962C8B-B14F-4D97-AF65-F5344CB8AC3E}">
        <p14:creationId xmlns:p14="http://schemas.microsoft.com/office/powerpoint/2010/main" val="520182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53F0E1EF-4C82-4879-BE77-79806182DA56}" type="datetimeFigureOut">
              <a:rPr lang="en-US" smtClean="0"/>
              <a:t>9/24/2018</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F56AE421-7855-4FF2-8D2F-887534F7272E}" type="slidenum">
              <a:rPr lang="en-US" smtClean="0"/>
              <a:t>‹#›</a:t>
            </a:fld>
            <a:endParaRPr lang="en-US"/>
          </a:p>
        </p:txBody>
      </p:sp>
    </p:spTree>
    <p:extLst>
      <p:ext uri="{BB962C8B-B14F-4D97-AF65-F5344CB8AC3E}">
        <p14:creationId xmlns:p14="http://schemas.microsoft.com/office/powerpoint/2010/main" val="81993862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file:///C:\Users\beaumier_fj\Downloads\HTTPS.mp4"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whynopadlock.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Add HTTPS to Your Website for Free in 15 Minutes!</a:t>
            </a:r>
          </a:p>
        </p:txBody>
      </p:sp>
      <p:sp>
        <p:nvSpPr>
          <p:cNvPr id="3" name="Subtitle 2"/>
          <p:cNvSpPr>
            <a:spLocks noGrp="1"/>
          </p:cNvSpPr>
          <p:nvPr>
            <p:ph type="subTitle" idx="1"/>
          </p:nvPr>
        </p:nvSpPr>
        <p:spPr/>
        <p:txBody>
          <a:bodyPr/>
          <a:lstStyle/>
          <a:p>
            <a:endParaRPr lang="en-US"/>
          </a:p>
        </p:txBody>
      </p:sp>
      <p:cxnSp>
        <p:nvCxnSpPr>
          <p:cNvPr id="5" name="Straight Connector 4"/>
          <p:cNvCxnSpPr/>
          <p:nvPr/>
        </p:nvCxnSpPr>
        <p:spPr>
          <a:xfrm flipV="1">
            <a:off x="3377513" y="3039762"/>
            <a:ext cx="864973" cy="568412"/>
          </a:xfrm>
          <a:prstGeom prst="line">
            <a:avLst/>
          </a:prstGeom>
          <a:ln w="66675" cap="rnd">
            <a:solidFill>
              <a:srgbClr val="C00000"/>
            </a:solidFill>
          </a:ln>
        </p:spPr>
        <p:style>
          <a:lnRef idx="1">
            <a:schemeClr val="accent2"/>
          </a:lnRef>
          <a:fillRef idx="0">
            <a:schemeClr val="accent2"/>
          </a:fillRef>
          <a:effectRef idx="0">
            <a:schemeClr val="accent2"/>
          </a:effectRef>
          <a:fontRef idx="minor">
            <a:schemeClr val="tx1"/>
          </a:fontRef>
        </p:style>
      </p:cxnSp>
      <p:cxnSp>
        <p:nvCxnSpPr>
          <p:cNvPr id="7" name="Straight Connector 6"/>
          <p:cNvCxnSpPr/>
          <p:nvPr/>
        </p:nvCxnSpPr>
        <p:spPr>
          <a:xfrm flipH="1" flipV="1">
            <a:off x="3598589" y="3096328"/>
            <a:ext cx="422819" cy="541513"/>
          </a:xfrm>
          <a:prstGeom prst="line">
            <a:avLst/>
          </a:prstGeom>
          <a:ln w="66675" cap="rnd">
            <a:solidFill>
              <a:srgbClr val="C00000"/>
            </a:solidFill>
          </a:ln>
        </p:spPr>
        <p:style>
          <a:lnRef idx="1">
            <a:schemeClr val="accent2"/>
          </a:lnRef>
          <a:fillRef idx="0">
            <a:schemeClr val="accent2"/>
          </a:fillRef>
          <a:effectRef idx="0">
            <a:schemeClr val="accent2"/>
          </a:effectRef>
          <a:fontRef idx="minor">
            <a:schemeClr val="tx1"/>
          </a:fontRef>
        </p:style>
      </p:cxnSp>
      <p:sp>
        <p:nvSpPr>
          <p:cNvPr id="9" name="Freeform 8"/>
          <p:cNvSpPr/>
          <p:nvPr/>
        </p:nvSpPr>
        <p:spPr>
          <a:xfrm rot="698535">
            <a:off x="2220686" y="3135086"/>
            <a:ext cx="441767" cy="485192"/>
          </a:xfrm>
          <a:custGeom>
            <a:avLst/>
            <a:gdLst>
              <a:gd name="connsiteX0" fmla="*/ 0 w 441767"/>
              <a:gd name="connsiteY0" fmla="*/ 74645 h 485192"/>
              <a:gd name="connsiteX1" fmla="*/ 46653 w 441767"/>
              <a:gd name="connsiteY1" fmla="*/ 27992 h 485192"/>
              <a:gd name="connsiteX2" fmla="*/ 74645 w 441767"/>
              <a:gd name="connsiteY2" fmla="*/ 18661 h 485192"/>
              <a:gd name="connsiteX3" fmla="*/ 102636 w 441767"/>
              <a:gd name="connsiteY3" fmla="*/ 0 h 485192"/>
              <a:gd name="connsiteX4" fmla="*/ 195943 w 441767"/>
              <a:gd name="connsiteY4" fmla="*/ 18661 h 485192"/>
              <a:gd name="connsiteX5" fmla="*/ 205273 w 441767"/>
              <a:gd name="connsiteY5" fmla="*/ 46653 h 485192"/>
              <a:gd name="connsiteX6" fmla="*/ 195943 w 441767"/>
              <a:gd name="connsiteY6" fmla="*/ 167951 h 485192"/>
              <a:gd name="connsiteX7" fmla="*/ 177281 w 441767"/>
              <a:gd name="connsiteY7" fmla="*/ 223934 h 485192"/>
              <a:gd name="connsiteX8" fmla="*/ 214604 w 441767"/>
              <a:gd name="connsiteY8" fmla="*/ 242596 h 485192"/>
              <a:gd name="connsiteX9" fmla="*/ 279918 w 441767"/>
              <a:gd name="connsiteY9" fmla="*/ 214604 h 485192"/>
              <a:gd name="connsiteX10" fmla="*/ 335902 w 441767"/>
              <a:gd name="connsiteY10" fmla="*/ 195943 h 485192"/>
              <a:gd name="connsiteX11" fmla="*/ 363894 w 441767"/>
              <a:gd name="connsiteY11" fmla="*/ 205273 h 485192"/>
              <a:gd name="connsiteX12" fmla="*/ 410547 w 441767"/>
              <a:gd name="connsiteY12" fmla="*/ 270587 h 485192"/>
              <a:gd name="connsiteX13" fmla="*/ 429208 w 441767"/>
              <a:gd name="connsiteY13" fmla="*/ 298579 h 485192"/>
              <a:gd name="connsiteX14" fmla="*/ 429208 w 441767"/>
              <a:gd name="connsiteY14" fmla="*/ 419877 h 485192"/>
              <a:gd name="connsiteX15" fmla="*/ 401216 w 441767"/>
              <a:gd name="connsiteY15" fmla="*/ 485192 h 485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41767" h="485192">
                <a:moveTo>
                  <a:pt x="0" y="74645"/>
                </a:moveTo>
                <a:cubicBezTo>
                  <a:pt x="15551" y="59094"/>
                  <a:pt x="29059" y="41187"/>
                  <a:pt x="46653" y="27992"/>
                </a:cubicBezTo>
                <a:cubicBezTo>
                  <a:pt x="54521" y="22091"/>
                  <a:pt x="65848" y="23060"/>
                  <a:pt x="74645" y="18661"/>
                </a:cubicBezTo>
                <a:cubicBezTo>
                  <a:pt x="84675" y="13646"/>
                  <a:pt x="93306" y="6220"/>
                  <a:pt x="102636" y="0"/>
                </a:cubicBezTo>
                <a:cubicBezTo>
                  <a:pt x="133738" y="6220"/>
                  <a:pt x="167068" y="5536"/>
                  <a:pt x="195943" y="18661"/>
                </a:cubicBezTo>
                <a:cubicBezTo>
                  <a:pt x="204897" y="22731"/>
                  <a:pt x="205273" y="36818"/>
                  <a:pt x="205273" y="46653"/>
                </a:cubicBezTo>
                <a:cubicBezTo>
                  <a:pt x="205273" y="87205"/>
                  <a:pt x="202268" y="127895"/>
                  <a:pt x="195943" y="167951"/>
                </a:cubicBezTo>
                <a:cubicBezTo>
                  <a:pt x="192875" y="187381"/>
                  <a:pt x="183501" y="205273"/>
                  <a:pt x="177281" y="223934"/>
                </a:cubicBezTo>
                <a:cubicBezTo>
                  <a:pt x="162935" y="266971"/>
                  <a:pt x="158309" y="253854"/>
                  <a:pt x="214604" y="242596"/>
                </a:cubicBezTo>
                <a:cubicBezTo>
                  <a:pt x="259014" y="212988"/>
                  <a:pt x="225144" y="231036"/>
                  <a:pt x="279918" y="214604"/>
                </a:cubicBezTo>
                <a:cubicBezTo>
                  <a:pt x="298759" y="208952"/>
                  <a:pt x="335902" y="195943"/>
                  <a:pt x="335902" y="195943"/>
                </a:cubicBezTo>
                <a:cubicBezTo>
                  <a:pt x="345233" y="199053"/>
                  <a:pt x="355711" y="199817"/>
                  <a:pt x="363894" y="205273"/>
                </a:cubicBezTo>
                <a:cubicBezTo>
                  <a:pt x="395456" y="226314"/>
                  <a:pt x="392587" y="239157"/>
                  <a:pt x="410547" y="270587"/>
                </a:cubicBezTo>
                <a:cubicBezTo>
                  <a:pt x="416111" y="280323"/>
                  <a:pt x="422988" y="289248"/>
                  <a:pt x="429208" y="298579"/>
                </a:cubicBezTo>
                <a:cubicBezTo>
                  <a:pt x="446605" y="350774"/>
                  <a:pt x="445290" y="334105"/>
                  <a:pt x="429208" y="419877"/>
                </a:cubicBezTo>
                <a:cubicBezTo>
                  <a:pt x="419953" y="469237"/>
                  <a:pt x="422042" y="464366"/>
                  <a:pt x="401216" y="485192"/>
                </a:cubicBezTo>
              </a:path>
            </a:pathLst>
          </a:custGeom>
          <a:noFill/>
          <a:ln w="666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2665494" y="2976465"/>
            <a:ext cx="525575" cy="634482"/>
          </a:xfrm>
          <a:custGeom>
            <a:avLst/>
            <a:gdLst>
              <a:gd name="connsiteX0" fmla="*/ 199004 w 525575"/>
              <a:gd name="connsiteY0" fmla="*/ 18662 h 634482"/>
              <a:gd name="connsiteX1" fmla="*/ 115028 w 525575"/>
              <a:gd name="connsiteY1" fmla="*/ 27992 h 634482"/>
              <a:gd name="connsiteX2" fmla="*/ 87037 w 525575"/>
              <a:gd name="connsiteY2" fmla="*/ 37323 h 634482"/>
              <a:gd name="connsiteX3" fmla="*/ 49714 w 525575"/>
              <a:gd name="connsiteY3" fmla="*/ 46653 h 634482"/>
              <a:gd name="connsiteX4" fmla="*/ 31053 w 525575"/>
              <a:gd name="connsiteY4" fmla="*/ 65315 h 634482"/>
              <a:gd name="connsiteX5" fmla="*/ 3061 w 525575"/>
              <a:gd name="connsiteY5" fmla="*/ 83976 h 634482"/>
              <a:gd name="connsiteX6" fmla="*/ 21722 w 525575"/>
              <a:gd name="connsiteY6" fmla="*/ 307911 h 634482"/>
              <a:gd name="connsiteX7" fmla="*/ 40384 w 525575"/>
              <a:gd name="connsiteY7" fmla="*/ 345233 h 634482"/>
              <a:gd name="connsiteX8" fmla="*/ 68375 w 525575"/>
              <a:gd name="connsiteY8" fmla="*/ 410547 h 634482"/>
              <a:gd name="connsiteX9" fmla="*/ 77706 w 525575"/>
              <a:gd name="connsiteY9" fmla="*/ 447870 h 634482"/>
              <a:gd name="connsiteX10" fmla="*/ 96367 w 525575"/>
              <a:gd name="connsiteY10" fmla="*/ 475862 h 634482"/>
              <a:gd name="connsiteX11" fmla="*/ 124359 w 525575"/>
              <a:gd name="connsiteY11" fmla="*/ 531845 h 634482"/>
              <a:gd name="connsiteX12" fmla="*/ 171012 w 525575"/>
              <a:gd name="connsiteY12" fmla="*/ 625151 h 634482"/>
              <a:gd name="connsiteX13" fmla="*/ 199004 w 525575"/>
              <a:gd name="connsiteY13" fmla="*/ 634482 h 634482"/>
              <a:gd name="connsiteX14" fmla="*/ 310971 w 525575"/>
              <a:gd name="connsiteY14" fmla="*/ 625151 h 634482"/>
              <a:gd name="connsiteX15" fmla="*/ 348294 w 525575"/>
              <a:gd name="connsiteY15" fmla="*/ 615821 h 634482"/>
              <a:gd name="connsiteX16" fmla="*/ 422939 w 525575"/>
              <a:gd name="connsiteY16" fmla="*/ 606490 h 634482"/>
              <a:gd name="connsiteX17" fmla="*/ 488253 w 525575"/>
              <a:gd name="connsiteY17" fmla="*/ 587829 h 634482"/>
              <a:gd name="connsiteX18" fmla="*/ 516245 w 525575"/>
              <a:gd name="connsiteY18" fmla="*/ 569168 h 634482"/>
              <a:gd name="connsiteX19" fmla="*/ 525575 w 525575"/>
              <a:gd name="connsiteY19" fmla="*/ 531845 h 634482"/>
              <a:gd name="connsiteX20" fmla="*/ 506914 w 525575"/>
              <a:gd name="connsiteY20" fmla="*/ 447870 h 634482"/>
              <a:gd name="connsiteX21" fmla="*/ 497584 w 525575"/>
              <a:gd name="connsiteY21" fmla="*/ 401217 h 634482"/>
              <a:gd name="connsiteX22" fmla="*/ 488253 w 525575"/>
              <a:gd name="connsiteY22" fmla="*/ 373225 h 634482"/>
              <a:gd name="connsiteX23" fmla="*/ 469592 w 525575"/>
              <a:gd name="connsiteY23" fmla="*/ 242596 h 634482"/>
              <a:gd name="connsiteX24" fmla="*/ 460261 w 525575"/>
              <a:gd name="connsiteY24" fmla="*/ 205274 h 634482"/>
              <a:gd name="connsiteX25" fmla="*/ 432269 w 525575"/>
              <a:gd name="connsiteY25" fmla="*/ 102637 h 634482"/>
              <a:gd name="connsiteX26" fmla="*/ 422939 w 525575"/>
              <a:gd name="connsiteY26" fmla="*/ 74645 h 634482"/>
              <a:gd name="connsiteX27" fmla="*/ 385616 w 525575"/>
              <a:gd name="connsiteY27" fmla="*/ 18662 h 634482"/>
              <a:gd name="connsiteX28" fmla="*/ 310971 w 525575"/>
              <a:gd name="connsiteY28" fmla="*/ 0 h 634482"/>
              <a:gd name="connsiteX29" fmla="*/ 199004 w 525575"/>
              <a:gd name="connsiteY29" fmla="*/ 18662 h 634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5575" h="634482">
                <a:moveTo>
                  <a:pt x="199004" y="18662"/>
                </a:moveTo>
                <a:cubicBezTo>
                  <a:pt x="166347" y="23327"/>
                  <a:pt x="142809" y="23362"/>
                  <a:pt x="115028" y="27992"/>
                </a:cubicBezTo>
                <a:cubicBezTo>
                  <a:pt x="105327" y="29609"/>
                  <a:pt x="96494" y="34621"/>
                  <a:pt x="87037" y="37323"/>
                </a:cubicBezTo>
                <a:cubicBezTo>
                  <a:pt x="74707" y="40846"/>
                  <a:pt x="62155" y="43543"/>
                  <a:pt x="49714" y="46653"/>
                </a:cubicBezTo>
                <a:cubicBezTo>
                  <a:pt x="43494" y="52874"/>
                  <a:pt x="37922" y="59819"/>
                  <a:pt x="31053" y="65315"/>
                </a:cubicBezTo>
                <a:cubicBezTo>
                  <a:pt x="22296" y="72320"/>
                  <a:pt x="4032" y="72804"/>
                  <a:pt x="3061" y="83976"/>
                </a:cubicBezTo>
                <a:cubicBezTo>
                  <a:pt x="-543" y="125427"/>
                  <a:pt x="-6268" y="242601"/>
                  <a:pt x="21722" y="307911"/>
                </a:cubicBezTo>
                <a:cubicBezTo>
                  <a:pt x="27201" y="320696"/>
                  <a:pt x="34163" y="332792"/>
                  <a:pt x="40384" y="345233"/>
                </a:cubicBezTo>
                <a:cubicBezTo>
                  <a:pt x="67168" y="452376"/>
                  <a:pt x="29716" y="320341"/>
                  <a:pt x="68375" y="410547"/>
                </a:cubicBezTo>
                <a:cubicBezTo>
                  <a:pt x="73427" y="422334"/>
                  <a:pt x="72654" y="436083"/>
                  <a:pt x="77706" y="447870"/>
                </a:cubicBezTo>
                <a:cubicBezTo>
                  <a:pt x="82123" y="458177"/>
                  <a:pt x="91352" y="465832"/>
                  <a:pt x="96367" y="475862"/>
                </a:cubicBezTo>
                <a:cubicBezTo>
                  <a:pt x="134998" y="553122"/>
                  <a:pt x="70878" y="451623"/>
                  <a:pt x="124359" y="531845"/>
                </a:cubicBezTo>
                <a:cubicBezTo>
                  <a:pt x="131045" y="558589"/>
                  <a:pt x="140715" y="615052"/>
                  <a:pt x="171012" y="625151"/>
                </a:cubicBezTo>
                <a:lnTo>
                  <a:pt x="199004" y="634482"/>
                </a:lnTo>
                <a:cubicBezTo>
                  <a:pt x="236326" y="631372"/>
                  <a:pt x="273808" y="629796"/>
                  <a:pt x="310971" y="625151"/>
                </a:cubicBezTo>
                <a:cubicBezTo>
                  <a:pt x="323696" y="623560"/>
                  <a:pt x="335645" y="617929"/>
                  <a:pt x="348294" y="615821"/>
                </a:cubicBezTo>
                <a:cubicBezTo>
                  <a:pt x="373028" y="611699"/>
                  <a:pt x="398057" y="609600"/>
                  <a:pt x="422939" y="606490"/>
                </a:cubicBezTo>
                <a:cubicBezTo>
                  <a:pt x="434891" y="603502"/>
                  <a:pt x="474871" y="594520"/>
                  <a:pt x="488253" y="587829"/>
                </a:cubicBezTo>
                <a:cubicBezTo>
                  <a:pt x="498283" y="582814"/>
                  <a:pt x="506914" y="575388"/>
                  <a:pt x="516245" y="569168"/>
                </a:cubicBezTo>
                <a:cubicBezTo>
                  <a:pt x="519355" y="556727"/>
                  <a:pt x="525575" y="544669"/>
                  <a:pt x="525575" y="531845"/>
                </a:cubicBezTo>
                <a:cubicBezTo>
                  <a:pt x="525575" y="480488"/>
                  <a:pt x="516537" y="486361"/>
                  <a:pt x="506914" y="447870"/>
                </a:cubicBezTo>
                <a:cubicBezTo>
                  <a:pt x="503068" y="432485"/>
                  <a:pt x="501430" y="416602"/>
                  <a:pt x="497584" y="401217"/>
                </a:cubicBezTo>
                <a:cubicBezTo>
                  <a:pt x="495199" y="391675"/>
                  <a:pt x="490387" y="382826"/>
                  <a:pt x="488253" y="373225"/>
                </a:cubicBezTo>
                <a:cubicBezTo>
                  <a:pt x="476503" y="320353"/>
                  <a:pt x="479010" y="299106"/>
                  <a:pt x="469592" y="242596"/>
                </a:cubicBezTo>
                <a:cubicBezTo>
                  <a:pt x="467484" y="229947"/>
                  <a:pt x="463371" y="217715"/>
                  <a:pt x="460261" y="205274"/>
                </a:cubicBezTo>
                <a:cubicBezTo>
                  <a:pt x="443469" y="70943"/>
                  <a:pt x="467554" y="173209"/>
                  <a:pt x="432269" y="102637"/>
                </a:cubicBezTo>
                <a:cubicBezTo>
                  <a:pt x="427871" y="93840"/>
                  <a:pt x="427715" y="83243"/>
                  <a:pt x="422939" y="74645"/>
                </a:cubicBezTo>
                <a:cubicBezTo>
                  <a:pt x="412047" y="55039"/>
                  <a:pt x="407608" y="23061"/>
                  <a:pt x="385616" y="18662"/>
                </a:cubicBezTo>
                <a:cubicBezTo>
                  <a:pt x="329319" y="7402"/>
                  <a:pt x="354008" y="14346"/>
                  <a:pt x="310971" y="0"/>
                </a:cubicBezTo>
                <a:cubicBezTo>
                  <a:pt x="189706" y="10106"/>
                  <a:pt x="231661" y="13997"/>
                  <a:pt x="199004" y="18662"/>
                </a:cubicBezTo>
                <a:close/>
              </a:path>
            </a:pathLst>
          </a:custGeom>
          <a:ln w="666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858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79734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itle 1"/>
          <p:cNvSpPr txBox="1">
            <a:spLocks/>
          </p:cNvSpPr>
          <p:nvPr/>
        </p:nvSpPr>
        <p:spPr>
          <a:xfrm>
            <a:off x="1143000" y="-65903"/>
            <a:ext cx="9875520" cy="13563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a:t>Me and My employer</a:t>
            </a:r>
            <a:endParaRPr lang="en-US" dirty="0"/>
          </a:p>
        </p:txBody>
      </p:sp>
      <p:sp>
        <p:nvSpPr>
          <p:cNvPr id="5" name="Content Placeholder 2"/>
          <p:cNvSpPr txBox="1">
            <a:spLocks/>
          </p:cNvSpPr>
          <p:nvPr/>
        </p:nvSpPr>
        <p:spPr>
          <a:xfrm>
            <a:off x="1251678" y="4130742"/>
            <a:ext cx="5947144" cy="2345575"/>
          </a:xfrm>
          <a:prstGeom prst="rect">
            <a:avLst/>
          </a:prstGeom>
        </p:spPr>
        <p:txBody>
          <a:bodyPr vert="horz" lIns="91440" tIns="45720" rIns="91440" bIns="45720" rtlCol="0">
            <a:normAutofit fontScale="77500" lnSpcReduction="20000"/>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0" indent="0">
              <a:lnSpc>
                <a:spcPct val="100000"/>
              </a:lnSpc>
              <a:buFont typeface="Corbel" pitchFamily="34" charset="0"/>
              <a:buNone/>
            </a:pPr>
            <a:r>
              <a:rPr lang="en-US"/>
              <a:t>Francis Beaumier</a:t>
            </a:r>
          </a:p>
          <a:p>
            <a:pPr marL="0" indent="0">
              <a:lnSpc>
                <a:spcPct val="100000"/>
              </a:lnSpc>
              <a:buFont typeface="Corbel" pitchFamily="34" charset="0"/>
              <a:buNone/>
            </a:pPr>
            <a:r>
              <a:rPr lang="en-US"/>
              <a:t>IT Specialist</a:t>
            </a:r>
          </a:p>
          <a:p>
            <a:pPr marL="0" indent="0">
              <a:lnSpc>
                <a:spcPct val="100000"/>
              </a:lnSpc>
              <a:buFont typeface="Corbel" pitchFamily="34" charset="0"/>
              <a:buNone/>
            </a:pPr>
            <a:r>
              <a:rPr lang="en-US"/>
              <a:t>Brown County Library, Green Bay, WI</a:t>
            </a:r>
          </a:p>
          <a:p>
            <a:pPr marL="0" indent="0">
              <a:lnSpc>
                <a:spcPct val="100000"/>
              </a:lnSpc>
              <a:buFont typeface="Corbel" pitchFamily="34" charset="0"/>
              <a:buNone/>
            </a:pPr>
            <a:r>
              <a:rPr lang="en-US"/>
              <a:t>Phone: 920-448-5863</a:t>
            </a:r>
          </a:p>
          <a:p>
            <a:pPr marL="0" indent="0">
              <a:lnSpc>
                <a:spcPct val="100000"/>
              </a:lnSpc>
              <a:buFont typeface="Corbel" pitchFamily="34" charset="0"/>
              <a:buNone/>
            </a:pPr>
            <a:r>
              <a:rPr lang="en-US"/>
              <a:t>Email: beaumier_fj@co.brown.wi.us</a:t>
            </a:r>
          </a:p>
          <a:p>
            <a:pPr marL="0" indent="0">
              <a:lnSpc>
                <a:spcPct val="100000"/>
              </a:lnSpc>
              <a:buFont typeface="Corbel" pitchFamily="34" charset="0"/>
              <a:buNone/>
            </a:pPr>
            <a:r>
              <a:rPr lang="en-US"/>
              <a:t>Pronouns: he/him/his</a:t>
            </a:r>
          </a:p>
          <a:p>
            <a:pPr marL="0" indent="0">
              <a:lnSpc>
                <a:spcPct val="100000"/>
              </a:lnSpc>
              <a:buFont typeface="Corbel" pitchFamily="34" charset="0"/>
              <a:buNone/>
            </a:pPr>
            <a:endParaRPr lang="en-US" dirty="0"/>
          </a:p>
        </p:txBody>
      </p:sp>
      <p:pic>
        <p:nvPicPr>
          <p:cNvPr id="6" name="Picture 4" descr="La imagen puede contener: casa, cielo, árbol, planta, nube y exteri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3112" y="1012911"/>
            <a:ext cx="8105775" cy="30003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La imagen puede contener: 1 persona, sonriendo, sentado e interior"/>
          <p:cNvPicPr>
            <a:picLocks noChangeAspect="1" noChangeArrowheads="1"/>
          </p:cNvPicPr>
          <p:nvPr/>
        </p:nvPicPr>
        <p:blipFill rotWithShape="1">
          <a:blip r:embed="rId3">
            <a:extLst>
              <a:ext uri="{28A0092B-C50C-407E-A947-70E740481C1C}">
                <a14:useLocalDpi xmlns:a14="http://schemas.microsoft.com/office/drawing/2010/main" val="0"/>
              </a:ext>
            </a:extLst>
          </a:blip>
          <a:srcRect l="71753" t="61594" b="17565"/>
          <a:stretch/>
        </p:blipFill>
        <p:spPr bwMode="auto">
          <a:xfrm>
            <a:off x="5660996" y="5082771"/>
            <a:ext cx="2582891" cy="106402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4"/>
          <a:stretch>
            <a:fillRect/>
          </a:stretch>
        </p:blipFill>
        <p:spPr>
          <a:xfrm>
            <a:off x="8581849" y="5091590"/>
            <a:ext cx="1048029" cy="1046389"/>
          </a:xfrm>
          <a:prstGeom prst="rect">
            <a:avLst/>
          </a:prstGeom>
        </p:spPr>
      </p:pic>
    </p:spTree>
    <p:extLst>
      <p:ext uri="{BB962C8B-B14F-4D97-AF65-F5344CB8AC3E}">
        <p14:creationId xmlns:p14="http://schemas.microsoft.com/office/powerpoint/2010/main" val="3189602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now?</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5719261" y="2057400"/>
            <a:ext cx="2019300" cy="590550"/>
          </a:xfrm>
          <a:prstGeom prst="rect">
            <a:avLst/>
          </a:prstGeom>
        </p:spPr>
      </p:pic>
      <p:pic>
        <p:nvPicPr>
          <p:cNvPr id="5" name="Picture 4"/>
          <p:cNvPicPr>
            <a:picLocks noChangeAspect="1"/>
          </p:cNvPicPr>
          <p:nvPr/>
        </p:nvPicPr>
        <p:blipFill>
          <a:blip r:embed="rId3"/>
          <a:stretch>
            <a:fillRect/>
          </a:stretch>
        </p:blipFill>
        <p:spPr>
          <a:xfrm>
            <a:off x="1491712" y="3341241"/>
            <a:ext cx="7010400" cy="1562100"/>
          </a:xfrm>
          <a:prstGeom prst="rect">
            <a:avLst/>
          </a:prstGeom>
        </p:spPr>
      </p:pic>
    </p:spTree>
    <p:extLst>
      <p:ext uri="{BB962C8B-B14F-4D97-AF65-F5344CB8AC3E}">
        <p14:creationId xmlns:p14="http://schemas.microsoft.com/office/powerpoint/2010/main" val="1015909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now?</a:t>
            </a:r>
          </a:p>
        </p:txBody>
      </p:sp>
      <p:sp>
        <p:nvSpPr>
          <p:cNvPr id="3" name="Content Placeholder 2"/>
          <p:cNvSpPr>
            <a:spLocks noGrp="1"/>
          </p:cNvSpPr>
          <p:nvPr>
            <p:ph idx="1"/>
          </p:nvPr>
        </p:nvSpPr>
        <p:spPr>
          <a:xfrm>
            <a:off x="1143000" y="5041556"/>
            <a:ext cx="9872871" cy="1054443"/>
          </a:xfrm>
        </p:spPr>
        <p:txBody>
          <a:bodyPr/>
          <a:lstStyle/>
          <a:p>
            <a:r>
              <a:rPr lang="en-US" b="1" dirty="0"/>
              <a:t>“Google is God. Don't Upset Her.”</a:t>
            </a:r>
          </a:p>
          <a:p>
            <a:pPr lvl="1"/>
            <a:r>
              <a:rPr lang="en-US" dirty="0"/>
              <a:t>Vincent Flanders, Web Pages That Suck</a:t>
            </a:r>
            <a:br>
              <a:rPr lang="en-US" dirty="0"/>
            </a:br>
            <a:endParaRPr lang="en-US" dirty="0"/>
          </a:p>
        </p:txBody>
      </p:sp>
      <p:pic>
        <p:nvPicPr>
          <p:cNvPr id="1026" name="Picture 2" descr="Image result for googl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878595"/>
            <a:ext cx="8971006" cy="303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6531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not before?</a:t>
            </a:r>
          </a:p>
        </p:txBody>
      </p:sp>
      <p:sp>
        <p:nvSpPr>
          <p:cNvPr id="3" name="Content Placeholder 2"/>
          <p:cNvSpPr>
            <a:spLocks noGrp="1"/>
          </p:cNvSpPr>
          <p:nvPr>
            <p:ph idx="1"/>
          </p:nvPr>
        </p:nvSpPr>
        <p:spPr/>
        <p:txBody>
          <a:bodyPr/>
          <a:lstStyle/>
          <a:p>
            <a:r>
              <a:rPr lang="en-US" dirty="0"/>
              <a:t>Things change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9688" y="2529621"/>
            <a:ext cx="5465795" cy="4032034"/>
          </a:xfrm>
          <a:prstGeom prst="rect">
            <a:avLst/>
          </a:prstGeom>
          <a:ln>
            <a:solidFill>
              <a:srgbClr val="00B0F0"/>
            </a:solidFill>
          </a:ln>
        </p:spPr>
      </p:pic>
    </p:spTree>
    <p:extLst>
      <p:ext uri="{BB962C8B-B14F-4D97-AF65-F5344CB8AC3E}">
        <p14:creationId xmlns:p14="http://schemas.microsoft.com/office/powerpoint/2010/main" val="3867454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not?</a:t>
            </a:r>
          </a:p>
        </p:txBody>
      </p:sp>
      <p:sp>
        <p:nvSpPr>
          <p:cNvPr id="3" name="Content Placeholder 2"/>
          <p:cNvSpPr>
            <a:spLocks noGrp="1"/>
          </p:cNvSpPr>
          <p:nvPr>
            <p:ph idx="1"/>
          </p:nvPr>
        </p:nvSpPr>
        <p:spPr/>
        <p:txBody>
          <a:bodyPr/>
          <a:lstStyle/>
          <a:p>
            <a:r>
              <a:rPr lang="en-US" dirty="0"/>
              <a:t>$0 cost to you</a:t>
            </a:r>
          </a:p>
          <a:p>
            <a:r>
              <a:rPr lang="en-US" dirty="0"/>
              <a:t>Better privacy and security for your users</a:t>
            </a:r>
          </a:p>
          <a:p>
            <a:r>
              <a:rPr lang="en-US" dirty="0"/>
              <a:t>No downside for users*</a:t>
            </a:r>
          </a:p>
        </p:txBody>
      </p:sp>
      <p:sp>
        <p:nvSpPr>
          <p:cNvPr id="4" name="TextBox 3"/>
          <p:cNvSpPr txBox="1"/>
          <p:nvPr/>
        </p:nvSpPr>
        <p:spPr>
          <a:xfrm>
            <a:off x="1143000" y="5436972"/>
            <a:ext cx="9872871" cy="584775"/>
          </a:xfrm>
          <a:prstGeom prst="rect">
            <a:avLst/>
          </a:prstGeom>
          <a:noFill/>
        </p:spPr>
        <p:txBody>
          <a:bodyPr wrap="square" rtlCol="0">
            <a:spAutoFit/>
          </a:bodyPr>
          <a:lstStyle/>
          <a:p>
            <a:r>
              <a:rPr lang="en-US" sz="800" dirty="0"/>
              <a:t>* OK, so strictly speaking, yes there’s a downside for the users. You see, standards for encryption are constantly evolving as we get better and better at theses sorts of things. That means retiring older standards. So yes, you will leave behind users on older operating systems that cannot support never versions of encryption. But I mean, we’re talking Windows XP here – we’re not talking about last year’s operating system. You </a:t>
            </a:r>
            <a:r>
              <a:rPr lang="en-US" sz="800" dirty="0" err="1"/>
              <a:t>gotta</a:t>
            </a:r>
            <a:r>
              <a:rPr lang="en-US" sz="800" dirty="0"/>
              <a:t> leave some people behind some of the time. I mean really, when was the last time you actually sat down and tested your Web site on dial-up? Yeah, that’s what I thought. There’s no reason this disclaimer needed to be this long other than for comic effect. Why are you even still reading this?</a:t>
            </a:r>
          </a:p>
        </p:txBody>
      </p:sp>
    </p:spTree>
    <p:extLst>
      <p:ext uri="{BB962C8B-B14F-4D97-AF65-F5344CB8AC3E}">
        <p14:creationId xmlns:p14="http://schemas.microsoft.com/office/powerpoint/2010/main" val="3564862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Demo</a:t>
            </a:r>
          </a:p>
        </p:txBody>
      </p:sp>
      <p:sp>
        <p:nvSpPr>
          <p:cNvPr id="5" name="Text Placeholder 4"/>
          <p:cNvSpPr>
            <a:spLocks noGrp="1"/>
          </p:cNvSpPr>
          <p:nvPr>
            <p:ph type="body" idx="1"/>
          </p:nvPr>
        </p:nvSpPr>
        <p:spPr>
          <a:xfrm>
            <a:off x="8369558" y="6186197"/>
            <a:ext cx="3546379" cy="405150"/>
          </a:xfrm>
        </p:spPr>
        <p:txBody>
          <a:bodyPr/>
          <a:lstStyle/>
          <a:p>
            <a:r>
              <a:rPr lang="en-US" dirty="0">
                <a:hlinkClick r:id="rId2" action="ppaction://hlinkfile"/>
              </a:rPr>
              <a:t>Emergency backup plan</a:t>
            </a:r>
            <a:endParaRPr lang="en-US" dirty="0"/>
          </a:p>
        </p:txBody>
      </p:sp>
    </p:spTree>
    <p:extLst>
      <p:ext uri="{BB962C8B-B14F-4D97-AF65-F5344CB8AC3E}">
        <p14:creationId xmlns:p14="http://schemas.microsoft.com/office/powerpoint/2010/main" val="2483390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did we just do?</a:t>
            </a:r>
          </a:p>
        </p:txBody>
      </p:sp>
      <p:sp>
        <p:nvSpPr>
          <p:cNvPr id="5" name="Content Placeholder 4"/>
          <p:cNvSpPr>
            <a:spLocks noGrp="1"/>
          </p:cNvSpPr>
          <p:nvPr>
            <p:ph idx="1"/>
          </p:nvPr>
        </p:nvSpPr>
        <p:spPr/>
        <p:txBody>
          <a:bodyPr/>
          <a:lstStyle/>
          <a:p>
            <a:r>
              <a:rPr lang="en-US" dirty="0"/>
              <a:t>Create an account with a certificate authority</a:t>
            </a:r>
          </a:p>
          <a:p>
            <a:r>
              <a:rPr lang="en-US" dirty="0"/>
              <a:t>Generate a Certificate Signing Request (CSR)</a:t>
            </a:r>
          </a:p>
          <a:p>
            <a:r>
              <a:rPr lang="en-US" dirty="0"/>
              <a:t>Complete an ownership challenge</a:t>
            </a:r>
          </a:p>
          <a:p>
            <a:r>
              <a:rPr lang="en-US" dirty="0"/>
              <a:t>Install the certificate</a:t>
            </a:r>
          </a:p>
        </p:txBody>
      </p:sp>
    </p:spTree>
    <p:extLst>
      <p:ext uri="{BB962C8B-B14F-4D97-AF65-F5344CB8AC3E}">
        <p14:creationId xmlns:p14="http://schemas.microsoft.com/office/powerpoint/2010/main" val="3401920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aftermath</a:t>
            </a:r>
          </a:p>
        </p:txBody>
      </p:sp>
      <p:sp>
        <p:nvSpPr>
          <p:cNvPr id="5" name="Content Placeholder 4"/>
          <p:cNvSpPr>
            <a:spLocks noGrp="1"/>
          </p:cNvSpPr>
          <p:nvPr>
            <p:ph idx="1"/>
          </p:nvPr>
        </p:nvSpPr>
        <p:spPr/>
        <p:txBody>
          <a:bodyPr/>
          <a:lstStyle/>
          <a:p>
            <a:r>
              <a:rPr lang="en-US" dirty="0"/>
              <a:t>Fix all absolute link/image paths to point to HTTPS version - </a:t>
            </a:r>
            <a:r>
              <a:rPr lang="en-US" dirty="0">
                <a:hlinkClick r:id="rId2"/>
              </a:rPr>
              <a:t>https://www.whynopadlock.com/</a:t>
            </a:r>
            <a:r>
              <a:rPr lang="en-US" dirty="0"/>
              <a:t> </a:t>
            </a:r>
          </a:p>
          <a:p>
            <a:r>
              <a:rPr lang="en-US" dirty="0"/>
              <a:t>Consider doing something about those email forms</a:t>
            </a:r>
          </a:p>
          <a:p>
            <a:r>
              <a:rPr lang="en-US" dirty="0"/>
              <a:t>Decide whether or not to force HTTPS</a:t>
            </a:r>
          </a:p>
          <a:p>
            <a:pPr lvl="1"/>
            <a:endParaRPr lang="en-US" dirty="0"/>
          </a:p>
        </p:txBody>
      </p:sp>
      <p:pic>
        <p:nvPicPr>
          <p:cNvPr id="6" name="Picture 5"/>
          <p:cNvPicPr>
            <a:picLocks noChangeAspect="1"/>
          </p:cNvPicPr>
          <p:nvPr/>
        </p:nvPicPr>
        <p:blipFill>
          <a:blip r:embed="rId3"/>
          <a:stretch>
            <a:fillRect/>
          </a:stretch>
        </p:blipFill>
        <p:spPr>
          <a:xfrm>
            <a:off x="5415604" y="916327"/>
            <a:ext cx="2418579" cy="747561"/>
          </a:xfrm>
          <a:prstGeom prst="rect">
            <a:avLst/>
          </a:prstGeom>
        </p:spPr>
      </p:pic>
      <p:sp>
        <p:nvSpPr>
          <p:cNvPr id="2" name="Rectangle 1"/>
          <p:cNvSpPr/>
          <p:nvPr/>
        </p:nvSpPr>
        <p:spPr>
          <a:xfrm>
            <a:off x="2987887" y="3911080"/>
            <a:ext cx="7274011" cy="1200329"/>
          </a:xfrm>
          <a:prstGeom prst="rect">
            <a:avLst/>
          </a:prstGeom>
        </p:spPr>
        <p:txBody>
          <a:bodyPr wrap="square">
            <a:spAutoFit/>
          </a:bodyPr>
          <a:lstStyle/>
          <a:p>
            <a:r>
              <a:rPr lang="en-US" dirty="0" err="1">
                <a:solidFill>
                  <a:srgbClr val="000000"/>
                </a:solidFill>
                <a:highlight>
                  <a:srgbClr val="FFFFFF"/>
                </a:highlight>
              </a:rPr>
              <a:t>RewriteEngine</a:t>
            </a:r>
            <a:r>
              <a:rPr lang="en-US" dirty="0">
                <a:solidFill>
                  <a:srgbClr val="000000"/>
                </a:solidFill>
                <a:highlight>
                  <a:srgbClr val="FFFFFF"/>
                </a:highlight>
              </a:rPr>
              <a:t> On</a:t>
            </a:r>
          </a:p>
          <a:p>
            <a:r>
              <a:rPr lang="en-US" dirty="0" err="1">
                <a:solidFill>
                  <a:srgbClr val="000000"/>
                </a:solidFill>
                <a:highlight>
                  <a:srgbClr val="FFFFFF"/>
                </a:highlight>
              </a:rPr>
              <a:t>RewriteCond</a:t>
            </a:r>
            <a:r>
              <a:rPr lang="en-US" dirty="0">
                <a:solidFill>
                  <a:srgbClr val="000000"/>
                </a:solidFill>
                <a:highlight>
                  <a:srgbClr val="FFFFFF"/>
                </a:highlight>
              </a:rPr>
              <a:t> %{HTTPS} off [OR]</a:t>
            </a:r>
          </a:p>
          <a:p>
            <a:r>
              <a:rPr lang="en-US" dirty="0" err="1">
                <a:solidFill>
                  <a:srgbClr val="000000"/>
                </a:solidFill>
                <a:highlight>
                  <a:srgbClr val="FFFFFF"/>
                </a:highlight>
              </a:rPr>
              <a:t>RewriteCond</a:t>
            </a:r>
            <a:r>
              <a:rPr lang="en-US" dirty="0">
                <a:solidFill>
                  <a:srgbClr val="000000"/>
                </a:solidFill>
                <a:highlight>
                  <a:srgbClr val="FFFFFF"/>
                </a:highlight>
              </a:rPr>
              <a:t> %{HTTP_HOST} !^www\.browncountylibrary\.org [NC]</a:t>
            </a:r>
          </a:p>
          <a:p>
            <a:r>
              <a:rPr lang="nn-NO" dirty="0">
                <a:solidFill>
                  <a:srgbClr val="000000"/>
                </a:solidFill>
                <a:highlight>
                  <a:srgbClr val="FFFFFF"/>
                </a:highlight>
              </a:rPr>
              <a:t>RewriteRule ^(.*)$ </a:t>
            </a:r>
            <a:r>
              <a:rPr lang="nn-NO" u="sng" dirty="0">
                <a:solidFill>
                  <a:srgbClr val="000000"/>
                </a:solidFill>
                <a:highlight>
                  <a:srgbClr val="FFFFFF"/>
                </a:highlight>
              </a:rPr>
              <a:t>https://www.browncountylibrary.org/</a:t>
            </a:r>
            <a:r>
              <a:rPr lang="nn-NO" dirty="0">
                <a:solidFill>
                  <a:srgbClr val="000000"/>
                </a:solidFill>
                <a:highlight>
                  <a:srgbClr val="FFFFFF"/>
                </a:highlight>
              </a:rPr>
              <a:t>$1 [R=301,L]</a:t>
            </a:r>
          </a:p>
        </p:txBody>
      </p:sp>
    </p:spTree>
    <p:extLst>
      <p:ext uri="{BB962C8B-B14F-4D97-AF65-F5344CB8AC3E}">
        <p14:creationId xmlns:p14="http://schemas.microsoft.com/office/powerpoint/2010/main" val="3991328030"/>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Basis</Template>
  <TotalTime>785</TotalTime>
  <Words>359</Words>
  <Application>Microsoft Office PowerPoint</Application>
  <PresentationFormat>Widescreen</PresentationFormat>
  <Paragraphs>35</Paragraphs>
  <Slides>10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Corbel</vt:lpstr>
      <vt:lpstr>Basis</vt:lpstr>
      <vt:lpstr>Add HTTPS to Your Website for Free in 15 Minutes!</vt:lpstr>
      <vt:lpstr>PowerPoint Presentation</vt:lpstr>
      <vt:lpstr>Why now?</vt:lpstr>
      <vt:lpstr>Why now?</vt:lpstr>
      <vt:lpstr>Why not before?</vt:lpstr>
      <vt:lpstr>Why not?</vt:lpstr>
      <vt:lpstr>Demo</vt:lpstr>
      <vt:lpstr>What did we just do?</vt:lpstr>
      <vt:lpstr>The aftermath</vt:lpstr>
      <vt:lpstr>Thank you! Questions?</vt:lpstr>
    </vt:vector>
  </TitlesOfParts>
  <Company>Brown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ddd</dc:title>
  <dc:creator>Beaumier, Francis J.</dc:creator>
  <cp:lastModifiedBy>Joy Schwarz</cp:lastModifiedBy>
  <cp:revision>22</cp:revision>
  <dcterms:created xsi:type="dcterms:W3CDTF">2018-08-24T16:40:49Z</dcterms:created>
  <dcterms:modified xsi:type="dcterms:W3CDTF">2018-09-24T21:26:06Z</dcterms:modified>
</cp:coreProperties>
</file>